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85"/>
  </p:notesMasterIdLst>
  <p:sldIdLst>
    <p:sldId id="256" r:id="rId2"/>
    <p:sldId id="403" r:id="rId3"/>
    <p:sldId id="762" r:id="rId4"/>
    <p:sldId id="471" r:id="rId5"/>
    <p:sldId id="763" r:id="rId6"/>
    <p:sldId id="579" r:id="rId7"/>
    <p:sldId id="563" r:id="rId8"/>
    <p:sldId id="629" r:id="rId9"/>
    <p:sldId id="757" r:id="rId10"/>
    <p:sldId id="664" r:id="rId11"/>
    <p:sldId id="564" r:id="rId12"/>
    <p:sldId id="565" r:id="rId13"/>
    <p:sldId id="740" r:id="rId14"/>
    <p:sldId id="741" r:id="rId15"/>
    <p:sldId id="499" r:id="rId16"/>
    <p:sldId id="508" r:id="rId17"/>
    <p:sldId id="520" r:id="rId18"/>
    <p:sldId id="584" r:id="rId19"/>
    <p:sldId id="666" r:id="rId20"/>
    <p:sldId id="703" r:id="rId21"/>
    <p:sldId id="707" r:id="rId22"/>
    <p:sldId id="709" r:id="rId23"/>
    <p:sldId id="670" r:id="rId24"/>
    <p:sldId id="569" r:id="rId25"/>
    <p:sldId id="671" r:id="rId26"/>
    <p:sldId id="725" r:id="rId27"/>
    <p:sldId id="742" r:id="rId28"/>
    <p:sldId id="743" r:id="rId29"/>
    <p:sldId id="708" r:id="rId30"/>
    <p:sldId id="509" r:id="rId31"/>
    <p:sldId id="662" r:id="rId32"/>
    <p:sldId id="578" r:id="rId33"/>
    <p:sldId id="510" r:id="rId34"/>
    <p:sldId id="663" r:id="rId35"/>
    <p:sldId id="549" r:id="rId36"/>
    <p:sldId id="577" r:id="rId37"/>
    <p:sldId id="572" r:id="rId38"/>
    <p:sldId id="598" r:id="rId39"/>
    <p:sldId id="587" r:id="rId40"/>
    <p:sldId id="591" r:id="rId41"/>
    <p:sldId id="590" r:id="rId42"/>
    <p:sldId id="588" r:id="rId43"/>
    <p:sldId id="589" r:id="rId44"/>
    <p:sldId id="764" r:id="rId45"/>
    <p:sldId id="770" r:id="rId46"/>
    <p:sldId id="771" r:id="rId47"/>
    <p:sldId id="597" r:id="rId48"/>
    <p:sldId id="765" r:id="rId49"/>
    <p:sldId id="766" r:id="rId50"/>
    <p:sldId id="720" r:id="rId51"/>
    <p:sldId id="767" r:id="rId52"/>
    <p:sldId id="551" r:id="rId53"/>
    <p:sldId id="769" r:id="rId54"/>
    <p:sldId id="548" r:id="rId55"/>
    <p:sldId id="521" r:id="rId56"/>
    <p:sldId id="518" r:id="rId57"/>
    <p:sldId id="437" r:id="rId58"/>
    <p:sldId id="525" r:id="rId59"/>
    <p:sldId id="524" r:id="rId60"/>
    <p:sldId id="514" r:id="rId61"/>
    <p:sldId id="517" r:id="rId62"/>
    <p:sldId id="515" r:id="rId63"/>
    <p:sldId id="516" r:id="rId64"/>
    <p:sldId id="526" r:id="rId65"/>
    <p:sldId id="528" r:id="rId66"/>
    <p:sldId id="529" r:id="rId67"/>
    <p:sldId id="756" r:id="rId68"/>
    <p:sldId id="768" r:id="rId69"/>
    <p:sldId id="531" r:id="rId70"/>
    <p:sldId id="533" r:id="rId71"/>
    <p:sldId id="759" r:id="rId72"/>
    <p:sldId id="536" r:id="rId73"/>
    <p:sldId id="535" r:id="rId74"/>
    <p:sldId id="538" r:id="rId75"/>
    <p:sldId id="540" r:id="rId76"/>
    <p:sldId id="758" r:id="rId77"/>
    <p:sldId id="541" r:id="rId78"/>
    <p:sldId id="542" r:id="rId79"/>
    <p:sldId id="544" r:id="rId80"/>
    <p:sldId id="545" r:id="rId81"/>
    <p:sldId id="546" r:id="rId82"/>
    <p:sldId id="547" r:id="rId83"/>
    <p:sldId id="550" r:id="rId84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762"/>
            <p14:sldId id="471"/>
            <p14:sldId id="763"/>
            <p14:sldId id="579"/>
            <p14:sldId id="563"/>
            <p14:sldId id="629"/>
            <p14:sldId id="757"/>
            <p14:sldId id="664"/>
            <p14:sldId id="564"/>
            <p14:sldId id="565"/>
            <p14:sldId id="740"/>
            <p14:sldId id="741"/>
            <p14:sldId id="499"/>
            <p14:sldId id="508"/>
            <p14:sldId id="520"/>
            <p14:sldId id="584"/>
            <p14:sldId id="666"/>
            <p14:sldId id="703"/>
            <p14:sldId id="707"/>
            <p14:sldId id="709"/>
            <p14:sldId id="670"/>
            <p14:sldId id="569"/>
            <p14:sldId id="671"/>
            <p14:sldId id="725"/>
            <p14:sldId id="742"/>
            <p14:sldId id="743"/>
            <p14:sldId id="708"/>
            <p14:sldId id="509"/>
            <p14:sldId id="662"/>
            <p14:sldId id="578"/>
            <p14:sldId id="510"/>
            <p14:sldId id="663"/>
            <p14:sldId id="549"/>
            <p14:sldId id="577"/>
            <p14:sldId id="572"/>
            <p14:sldId id="598"/>
            <p14:sldId id="587"/>
            <p14:sldId id="591"/>
            <p14:sldId id="590"/>
            <p14:sldId id="588"/>
            <p14:sldId id="589"/>
            <p14:sldId id="764"/>
            <p14:sldId id="770"/>
            <p14:sldId id="771"/>
            <p14:sldId id="597"/>
            <p14:sldId id="765"/>
            <p14:sldId id="766"/>
            <p14:sldId id="720"/>
            <p14:sldId id="767"/>
            <p14:sldId id="551"/>
            <p14:sldId id="769"/>
            <p14:sldId id="548"/>
            <p14:sldId id="521"/>
            <p14:sldId id="518"/>
            <p14:sldId id="437"/>
            <p14:sldId id="525"/>
            <p14:sldId id="524"/>
            <p14:sldId id="514"/>
            <p14:sldId id="517"/>
            <p14:sldId id="515"/>
            <p14:sldId id="516"/>
            <p14:sldId id="526"/>
            <p14:sldId id="528"/>
            <p14:sldId id="529"/>
            <p14:sldId id="756"/>
            <p14:sldId id="768"/>
            <p14:sldId id="531"/>
            <p14:sldId id="533"/>
            <p14:sldId id="759"/>
            <p14:sldId id="536"/>
            <p14:sldId id="535"/>
            <p14:sldId id="538"/>
            <p14:sldId id="540"/>
            <p14:sldId id="758"/>
            <p14:sldId id="541"/>
            <p14:sldId id="542"/>
            <p14:sldId id="544"/>
            <p14:sldId id="545"/>
            <p14:sldId id="546"/>
            <p14:sldId id="547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FB8E20"/>
    <a:srgbClr val="41719C"/>
    <a:srgbClr val="28A136"/>
    <a:srgbClr val="EF7D1D"/>
    <a:srgbClr val="025249"/>
    <a:srgbClr val="CA9FC9"/>
    <a:srgbClr val="5AB88F"/>
    <a:srgbClr val="D6A08C"/>
    <a:srgbClr val="629F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66"/>
    <p:restoredTop sz="96853" autoAdjust="0"/>
  </p:normalViewPr>
  <p:slideViewPr>
    <p:cSldViewPr snapToGrid="0" snapToObjects="1">
      <p:cViewPr varScale="1">
        <p:scale>
          <a:sx n="151" d="100"/>
          <a:sy n="151" d="100"/>
        </p:scale>
        <p:origin x="1312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15.06.19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29891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03946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95662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84788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9685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20441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5461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74188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24308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32531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04437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93842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74614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65432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066076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55399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01110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15717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397933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471310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25451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030928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933403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190631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910677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334637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783800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75734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006960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77726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1496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68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41775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8212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1388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9264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risma/graphql-playground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2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11164" y="1590730"/>
            <a:ext cx="9905999" cy="3385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endParaRPr lang="de-DE" sz="8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134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34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370467" y="1666564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EnterJS</a:t>
            </a:r>
            <a:r>
              <a:rPr lang="de-DE" sz="1400" spc="80" dirty="0">
                <a:solidFill>
                  <a:srgbClr val="D4EBE9"/>
                </a:solidFill>
              </a:rPr>
              <a:t> Darmstadt | 25. Juni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4953000" y="5267270"/>
            <a:ext cx="4158695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nils.buzz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oose-graphql</a:t>
            </a:r>
            <a:endParaRPr lang="de-DE" sz="320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5CC0B5E-0BE0-2F47-850F-573DAC4E2AAF}"/>
              </a:ext>
            </a:extLst>
          </p:cNvPr>
          <p:cNvSpPr/>
          <p:nvPr/>
        </p:nvSpPr>
        <p:spPr>
          <a:xfrm>
            <a:off x="2817737" y="4745696"/>
            <a:ext cx="2146425" cy="52397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Workshop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DFE5924-40F8-674E-A39D-F345239AAF5F}"/>
              </a:ext>
            </a:extLst>
          </p:cNvPr>
          <p:cNvSpPr/>
          <p:nvPr/>
        </p:nvSpPr>
        <p:spPr>
          <a:xfrm>
            <a:off x="4953001" y="4745696"/>
            <a:ext cx="4158695" cy="52397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mit Apollo und </a:t>
            </a:r>
            <a:r>
              <a:rPr lang="de-DE" sz="28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28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...dennoch wird es von einigen verwendet!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2323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882" y="24384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3673003" y="5506504"/>
            <a:ext cx="4035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/866590967314472960</a:t>
            </a:r>
            <a:endParaRPr lang="de-DE" sz="12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060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York Times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680369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Facebook 5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leeb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/1123326647552266241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388D315-98E5-C149-8726-0D0B79AF1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758" y="1081349"/>
            <a:ext cx="5052483" cy="328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310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Next Gen </a:t>
            </a:r>
            <a:r>
              <a:rPr lang="de-DE" dirty="0" err="1"/>
              <a:t>GraphqL</a:t>
            </a:r>
            <a:r>
              <a:rPr lang="de-DE" dirty="0"/>
              <a:t>?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schrockn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/1123619660732047360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120E3BE-7DFD-5F4C-92A8-A78E15AE4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979" y="484292"/>
            <a:ext cx="4990042" cy="476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649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praktisch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Source-Code: 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-workshop/</a:t>
            </a:r>
            <a:r>
              <a:rPr lang="de-DE" sz="1600" cap="none" spc="100" dirty="0" err="1"/>
              <a:t>app</a:t>
            </a:r>
            <a:endParaRPr lang="de-DE" sz="1600" cap="none" spc="100" dirty="0">
              <a:solidFill>
                <a:srgbClr val="FF0000"/>
              </a:solidFill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D95029E-EC82-6742-BA6D-B002BF0DF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878" y="300580"/>
            <a:ext cx="6818243" cy="439329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Playground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http://localhost:4000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5CDAEF6-71B4-D844-9E6B-2FC4781C39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5903" y="243116"/>
            <a:ext cx="6774193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190697" y="5628992"/>
            <a:ext cx="33831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https://github.com/prisma/graphql-playground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D44C502-E665-E64E-A119-78BCFA61AFE9}"/>
              </a:ext>
            </a:extLst>
          </p:cNvPr>
          <p:cNvSpPr txBox="1"/>
          <p:nvPr/>
        </p:nvSpPr>
        <p:spPr>
          <a:xfrm>
            <a:off x="6318250" y="4547608"/>
            <a:ext cx="14668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BeerPage.tsx</a:t>
            </a:r>
            <a:endParaRPr lang="de-DE" sz="1100" dirty="0">
              <a:solidFill>
                <a:srgbClr val="CA9FC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"Architektur" Beer </a:t>
            </a:r>
            <a:r>
              <a:rPr lang="de-DE" dirty="0" err="1"/>
              <a:t>Advisor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C134A2F-457C-A344-ADA6-194CA02C33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746"/>
          <a:stretch/>
        </p:blipFill>
        <p:spPr>
          <a:xfrm>
            <a:off x="616514" y="2889250"/>
            <a:ext cx="8672972" cy="2390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82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  <a:p>
            <a:pPr algn="ctr"/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-workshops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0F551FF-1BA4-4C4A-8003-34A85EF2E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1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6522D-2326-F34A-91E7-38A0AF17E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67246"/>
            <a:ext cx="3900077" cy="4487438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43620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98372" y="2990626"/>
            <a:ext cx="2312894" cy="102034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270542" y="1406354"/>
            <a:ext cx="740153" cy="570626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44D4F918-1259-E64C-88BB-A66F3A9EF156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64212127-EB5B-DE4F-9E4C-6BAA895CD275}"/>
              </a:ext>
            </a:extLst>
          </p:cNvPr>
          <p:cNvSpPr/>
          <p:nvPr/>
        </p:nvSpPr>
        <p:spPr>
          <a:xfrm>
            <a:off x="8318984" y="1232371"/>
            <a:ext cx="740153" cy="108682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121523"/>
            <a:ext cx="740153" cy="9666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97087D29-17E9-B741-85BA-A1EBD251C1E9}"/>
              </a:ext>
            </a:extLst>
          </p:cNvPr>
          <p:cNvSpPr/>
          <p:nvPr/>
        </p:nvSpPr>
        <p:spPr>
          <a:xfrm>
            <a:off x="8303485" y="5539058"/>
            <a:ext cx="740153" cy="8541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>
            <a:off x="8265300" y="3263596"/>
            <a:ext cx="740153" cy="132127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5D8D7F4B-D5E6-7A44-AF92-DD7D4FBDB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49CC76B9-2F8D-274C-B32C-A6A982D73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70125"/>
            <a:ext cx="3900077" cy="448743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"B1"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stars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comment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author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endParaRPr lang="de-DE" sz="14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324574" y="2958353"/>
            <a:ext cx="3757781" cy="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6042355" y="2087613"/>
            <a:ext cx="2040000" cy="135234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C0F799C-4963-8346-94E2-D3FC4C88ADBE}"/>
              </a:ext>
            </a:extLst>
          </p:cNvPr>
          <p:cNvCxnSpPr>
            <a:cxnSpLocks/>
          </p:cNvCxnSpPr>
          <p:nvPr/>
        </p:nvCxnSpPr>
        <p:spPr>
          <a:xfrm>
            <a:off x="5410593" y="5014913"/>
            <a:ext cx="2723757" cy="81702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648F30D-CB11-394E-BFBC-30F916C4AA7E}"/>
              </a:ext>
            </a:extLst>
          </p:cNvPr>
          <p:cNvCxnSpPr>
            <a:cxnSpLocks/>
          </p:cNvCxnSpPr>
          <p:nvPr/>
        </p:nvCxnSpPr>
        <p:spPr>
          <a:xfrm flipV="1">
            <a:off x="6386986" y="4431226"/>
            <a:ext cx="1695369" cy="3105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6207DAA7-0968-4949-BDB2-DB01CB131E02}"/>
              </a:ext>
            </a:extLst>
          </p:cNvPr>
          <p:cNvSpPr/>
          <p:nvPr/>
        </p:nvSpPr>
        <p:spPr>
          <a:xfrm>
            <a:off x="8270542" y="1666045"/>
            <a:ext cx="740153" cy="251655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E466241-C7CA-4F49-A88F-FAF16CC02D88}"/>
              </a:ext>
            </a:extLst>
          </p:cNvPr>
          <p:cNvSpPr/>
          <p:nvPr/>
        </p:nvSpPr>
        <p:spPr>
          <a:xfrm>
            <a:off x="8270542" y="2849672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89FCEA5-BBC2-C54F-9C81-364C569D6D20}"/>
              </a:ext>
            </a:extLst>
          </p:cNvPr>
          <p:cNvSpPr/>
          <p:nvPr/>
        </p:nvSpPr>
        <p:spPr>
          <a:xfrm>
            <a:off x="8270541" y="4283486"/>
            <a:ext cx="740153" cy="10868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97451E1A-A4A3-F347-9A03-4A7AA0819A16}"/>
              </a:ext>
            </a:extLst>
          </p:cNvPr>
          <p:cNvSpPr/>
          <p:nvPr/>
        </p:nvSpPr>
        <p:spPr>
          <a:xfrm>
            <a:off x="8265301" y="5671923"/>
            <a:ext cx="740153" cy="10868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2862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4585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GraphQL</a:t>
            </a:r>
            <a:endParaRPr lang="de-DE" dirty="0"/>
          </a:p>
          <a:p>
            <a:r>
              <a:rPr lang="de-DE" sz="1800" b="0" dirty="0">
                <a:solidFill>
                  <a:srgbClr val="36544F"/>
                </a:solidFill>
              </a:rPr>
              <a:t>Beliebige Abfragen über </a:t>
            </a:r>
            <a:r>
              <a:rPr lang="de-DE" sz="1800" b="0" dirty="0" err="1">
                <a:solidFill>
                  <a:srgbClr val="36544F"/>
                </a:solidFill>
              </a:rPr>
              <a:t>veröffentliches</a:t>
            </a:r>
            <a:r>
              <a:rPr lang="de-DE" sz="1800" b="0" dirty="0">
                <a:solidFill>
                  <a:srgbClr val="36544F"/>
                </a:solidFill>
              </a:rPr>
              <a:t> Domain Model / API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Kein Widerspruch zu REST, kann als Ergänzung genutzt werden</a:t>
            </a:r>
          </a:p>
          <a:p>
            <a:pPr lvl="1"/>
            <a:r>
              <a:rPr lang="de-DE" sz="1800" dirty="0"/>
              <a:t>z.B. Login oder File Upload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667069" y="5337898"/>
            <a:ext cx="49763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5706CFE-2E86-2449-80DE-38BC6C59E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5295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latin typeface="Source Sans Pro" panose="020B0503030403020204" pitchFamily="34" charset="77"/>
              </a:rPr>
              <a:t>Gründe für den Einsatz von </a:t>
            </a:r>
            <a:r>
              <a:rPr lang="de-DE" dirty="0" err="1">
                <a:latin typeface="Source Sans Pro" panose="020B0503030403020204" pitchFamily="34" charset="77"/>
              </a:rPr>
              <a:t>GraphQL</a:t>
            </a:r>
            <a:endParaRPr lang="de-DE" dirty="0"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Viele unterschiedliche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-Cases, die unterschiedliche Daten benötigen</a:t>
            </a:r>
          </a:p>
          <a:p>
            <a:pPr lvl="1"/>
            <a:r>
              <a:rPr lang="de-DE" dirty="0">
                <a:latin typeface="Source Sans Pro" panose="020B0503030403020204" pitchFamily="34" charset="77"/>
              </a:rPr>
              <a:t>Unterschiedliche Ansichten im Frontend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Unterschiedliche Clients</a:t>
            </a:r>
          </a:p>
          <a:p>
            <a:pPr lvl="1"/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Einheitliche Gesamt-Sicht auf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Domaine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erwünscht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Typ-sichere API erfordert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Im Gegensatz zu REST (mehr) standardisiert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650991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>
                <a:solidFill>
                  <a:srgbClr val="36544F"/>
                </a:solidFill>
              </a:rPr>
              <a:t>Gateway für Frontend zu mehreren </a:t>
            </a:r>
            <a:r>
              <a:rPr lang="de-DE" b="0" dirty="0" err="1">
                <a:solidFill>
                  <a:srgbClr val="36544F"/>
                </a:solidFill>
              </a:rPr>
              <a:t>Backends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E9DC320-C494-3B4A-9A15-AD99ACEAB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7881" y="1706480"/>
            <a:ext cx="7570238" cy="4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5027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Zusammenfassung</a:t>
            </a:r>
          </a:p>
          <a:p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Queries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bieten explizite Sicht auf benötigte Daten</a:t>
            </a:r>
          </a:p>
          <a:p>
            <a:pPr lvl="1"/>
            <a:r>
              <a:rPr lang="de-DE" dirty="0" err="1">
                <a:latin typeface="Source Sans Pro" panose="020B0503030403020204" pitchFamily="34" charset="77"/>
              </a:rPr>
              <a:t>Queries</a:t>
            </a:r>
            <a:r>
              <a:rPr lang="de-DE" dirty="0">
                <a:latin typeface="Source Sans Pro" panose="020B0503030403020204" pitchFamily="34" charset="77"/>
              </a:rPr>
              <a:t> können nach Geschmack ausgeführt werden</a:t>
            </a:r>
            <a:br>
              <a:rPr lang="de-DE" dirty="0">
                <a:latin typeface="Source Sans Pro" panose="020B0503030403020204" pitchFamily="34" charset="77"/>
              </a:rPr>
            </a:br>
            <a:r>
              <a:rPr lang="de-DE" dirty="0">
                <a:latin typeface="Source Sans Pro" panose="020B0503030403020204" pitchFamily="34" charset="77"/>
              </a:rPr>
              <a:t>Pro Seite, pro Komponente, ...</a:t>
            </a:r>
          </a:p>
          <a:p>
            <a:pPr lvl="1"/>
            <a:endParaRPr lang="de-DE" dirty="0"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894114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Zusammenfassung</a:t>
            </a:r>
          </a:p>
          <a:p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Queries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bieten explizite Sicht auf benötigte Daten</a:t>
            </a:r>
          </a:p>
          <a:p>
            <a:pPr lvl="1"/>
            <a:r>
              <a:rPr lang="de-DE" dirty="0" err="1">
                <a:latin typeface="Source Sans Pro" panose="020B0503030403020204" pitchFamily="34" charset="77"/>
              </a:rPr>
              <a:t>Queries</a:t>
            </a:r>
            <a:r>
              <a:rPr lang="de-DE" dirty="0">
                <a:latin typeface="Source Sans Pro" panose="020B0503030403020204" pitchFamily="34" charset="77"/>
              </a:rPr>
              <a:t> können nach Geschmack ausgeführt werden</a:t>
            </a:r>
            <a:br>
              <a:rPr lang="de-DE" dirty="0">
                <a:latin typeface="Source Sans Pro" panose="020B0503030403020204" pitchFamily="34" charset="77"/>
              </a:rPr>
            </a:br>
            <a:r>
              <a:rPr lang="de-DE" dirty="0">
                <a:latin typeface="Source Sans Pro" panose="020B0503030403020204" pitchFamily="34" charset="77"/>
              </a:rPr>
              <a:t>Pro Seite, pro Komponente, ...</a:t>
            </a:r>
          </a:p>
          <a:p>
            <a:pPr lvl="1"/>
            <a:endParaRPr lang="de-DE" dirty="0"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Abgefragt werden Daten, nicht Endpunkte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648020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Zusammenfassung</a:t>
            </a:r>
          </a:p>
          <a:p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Queries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bieten explizite Sicht auf benötigte Daten</a:t>
            </a:r>
          </a:p>
          <a:p>
            <a:pPr lvl="1"/>
            <a:r>
              <a:rPr lang="de-DE" dirty="0" err="1">
                <a:latin typeface="Source Sans Pro" panose="020B0503030403020204" pitchFamily="34" charset="77"/>
              </a:rPr>
              <a:t>Queries</a:t>
            </a:r>
            <a:r>
              <a:rPr lang="de-DE" dirty="0">
                <a:latin typeface="Source Sans Pro" panose="020B0503030403020204" pitchFamily="34" charset="77"/>
              </a:rPr>
              <a:t> können nach Geschmack ausgeführt werden</a:t>
            </a:r>
            <a:br>
              <a:rPr lang="de-DE" dirty="0">
                <a:latin typeface="Source Sans Pro" panose="020B0503030403020204" pitchFamily="34" charset="77"/>
              </a:rPr>
            </a:br>
            <a:r>
              <a:rPr lang="de-DE" dirty="0">
                <a:latin typeface="Source Sans Pro" panose="020B0503030403020204" pitchFamily="34" charset="77"/>
              </a:rPr>
              <a:t>Pro Seite, pro Komponente, ...</a:t>
            </a:r>
          </a:p>
          <a:p>
            <a:pPr lvl="1"/>
            <a:endParaRPr lang="de-DE" dirty="0"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Abgefragt werden Daten, nicht Endpunkte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Durch Typisierung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ist sichergestellt, dass </a:t>
            </a:r>
            <a:b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</a:b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Abfrage und Antwort gültig sind</a:t>
            </a:r>
          </a:p>
          <a:p>
            <a:pPr lvl="1"/>
            <a:r>
              <a:rPr lang="de-DE" dirty="0">
                <a:latin typeface="Source Sans Pro" panose="020B0503030403020204" pitchFamily="34" charset="77"/>
              </a:rPr>
              <a:t>guter Tool-Support während der Entwicklung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API ist "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explorierbar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30435411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Quellen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Versteckt unterschiedliche APIs/Services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Gesamt-Sicht auf die Domain/Anwendung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Fachliche Abfragen möglichen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Ermittlung der Daten ist unsere Aufgabe</a:t>
            </a:r>
          </a:p>
        </p:txBody>
      </p:sp>
    </p:spTree>
    <p:extLst>
      <p:ext uri="{BB962C8B-B14F-4D97-AF65-F5344CB8AC3E}">
        <p14:creationId xmlns:p14="http://schemas.microsoft.com/office/powerpoint/2010/main" val="3664192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62BCF9-94CA-5040-9EDF-D80DF713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630D04-E16B-AE4B-93A4-E301941AB8C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sdfasdf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19845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6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Variablen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869F5FD-BB02-7E4B-B125-D7BB3ACA7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733" y="2113045"/>
            <a:ext cx="4650533" cy="369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9238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472882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einzelner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http://localhost:9000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/graphql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Frydenlund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Grieskirchner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Tuborg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"Baltic Tripple"},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"Viktoria Bier"}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57136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Antwort vom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 HTTP 200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(JSON-)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drei Feldern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Could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not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ID 123",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locations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extensions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. . . 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461521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Schema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704456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489279" y="2187709"/>
            <a:ext cx="8927444" cy="3570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13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Grundlagen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4000" dirty="0">
                <a:solidFill>
                  <a:srgbClr val="9E60B8"/>
                </a:solidFill>
              </a:rPr>
              <a:t>Teil 1</a:t>
            </a: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7454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6431398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>
            <a:off x="4472448" y="2566938"/>
            <a:ext cx="19589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431397" y="29618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>
            <a:off x="6208146" y="3155464"/>
            <a:ext cx="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4564955E-7C2D-0242-BEC3-99198E3E83AF}"/>
              </a:ext>
            </a:extLst>
          </p:cNvPr>
          <p:cNvCxnSpPr>
            <a:cxnSpLocks/>
          </p:cNvCxnSpPr>
          <p:nvPr/>
        </p:nvCxnSpPr>
        <p:spPr>
          <a:xfrm flipH="1">
            <a:off x="6089515" y="3117029"/>
            <a:ext cx="34188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EAEC526C-6EBB-D44D-8823-537D1A763451}"/>
              </a:ext>
            </a:extLst>
          </p:cNvPr>
          <p:cNvSpPr/>
          <p:nvPr/>
        </p:nvSpPr>
        <p:spPr>
          <a:xfrm>
            <a:off x="203200" y="4824569"/>
            <a:ext cx="91512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u="sng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Eingebaute skalare Typen: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Float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Boolean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ID 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(wird als String gelesen und geschrieben. Wert wird in der Anwendung nicht "interpretiert")</a:t>
            </a:r>
          </a:p>
        </p:txBody>
      </p:sp>
    </p:spTree>
    <p:extLst>
      <p:ext uri="{BB962C8B-B14F-4D97-AF65-F5344CB8AC3E}">
        <p14:creationId xmlns:p14="http://schemas.microsoft.com/office/powerpoint/2010/main" val="9556258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21804" y="3599946"/>
            <a:ext cx="403043" cy="93314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17709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[Task!]!</a:t>
            </a:r>
          </a:p>
          <a:p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033363" y="3523326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540506" y="3663419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914088" y="6132133"/>
            <a:ext cx="2187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132886" y="3920247"/>
            <a:ext cx="0" cy="221188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2657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[Task!]!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4797817" y="4286069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>
            <a:off x="5229221" y="4088645"/>
            <a:ext cx="0" cy="24989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24CE2559-0610-624D-886E-E1000AB00061}"/>
              </a:ext>
            </a:extLst>
          </p:cNvPr>
          <p:cNvSpPr/>
          <p:nvPr/>
        </p:nvSpPr>
        <p:spPr>
          <a:xfrm>
            <a:off x="3934136" y="3802558"/>
            <a:ext cx="1727362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089168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1862206" y="2108441"/>
            <a:ext cx="618158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enum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TaskState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NEW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RUNNING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FINISHED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712044" y="2108682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Aufzählungstyp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4334933" y="2277959"/>
            <a:ext cx="231140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67707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1862206" y="2108441"/>
            <a:ext cx="618158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enum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TaskState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NEW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RUNNING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FINISHED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toBeFinished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assigneeId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712044" y="2108682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Aufzählungstyp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4334933" y="2277959"/>
            <a:ext cx="231140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1CE6EB3A-1D82-1C46-B80E-CB72AA80BA58}"/>
              </a:ext>
            </a:extLst>
          </p:cNvPr>
          <p:cNvSpPr/>
          <p:nvPr/>
        </p:nvSpPr>
        <p:spPr>
          <a:xfrm>
            <a:off x="6712044" y="3937482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Input-Typ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(für Argumente)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1C8DC4B-FFD2-BC4D-840B-68CBFB37F6DB}"/>
              </a:ext>
            </a:extLst>
          </p:cNvPr>
          <p:cNvCxnSpPr>
            <a:cxnSpLocks/>
          </p:cNvCxnSpPr>
          <p:nvPr/>
        </p:nvCxnSpPr>
        <p:spPr>
          <a:xfrm flipH="1">
            <a:off x="4851400" y="4208361"/>
            <a:ext cx="1794935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292976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Query 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182298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D9B6F59-2099-6844-B9FC-71B8FE0B28D3}"/>
              </a:ext>
            </a:extLst>
          </p:cNvPr>
          <p:cNvCxnSpPr>
            <a:cxnSpLocks/>
          </p:cNvCxnSpPr>
          <p:nvPr/>
        </p:nvCxnSpPr>
        <p:spPr>
          <a:xfrm>
            <a:off x="6417733" y="4165593"/>
            <a:ext cx="40640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49532069-7E60-7C49-BEB2-8A7FB2B94891}"/>
              </a:ext>
            </a:extLst>
          </p:cNvPr>
          <p:cNvCxnSpPr>
            <a:cxnSpLocks/>
          </p:cNvCxnSpPr>
          <p:nvPr/>
        </p:nvCxnSpPr>
        <p:spPr>
          <a:xfrm flipV="1">
            <a:off x="6417733" y="4021663"/>
            <a:ext cx="0" cy="1524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6329524E-7F43-CB4E-A3E4-2B2CAD7BF21A}"/>
              </a:ext>
            </a:extLst>
          </p:cNvPr>
          <p:cNvSpPr/>
          <p:nvPr/>
        </p:nvSpPr>
        <p:spPr>
          <a:xfrm>
            <a:off x="6825477" y="3999597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 Semibold" charset="0"/>
              </a:rPr>
              <a:t>Input Type</a:t>
            </a:r>
          </a:p>
        </p:txBody>
      </p:sp>
    </p:spTree>
    <p:extLst>
      <p:ext uri="{BB962C8B-B14F-4D97-AF65-F5344CB8AC3E}">
        <p14:creationId xmlns:p14="http://schemas.microsoft.com/office/powerpoint/2010/main" val="388907856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onTaskChange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9B9C6F9B-D294-754B-8FA5-1F5815F69E16}"/>
              </a:ext>
            </a:extLst>
          </p:cNvPr>
          <p:cNvCxnSpPr>
            <a:cxnSpLocks/>
          </p:cNvCxnSpPr>
          <p:nvPr/>
        </p:nvCxnSpPr>
        <p:spPr>
          <a:xfrm>
            <a:off x="6417733" y="4165593"/>
            <a:ext cx="40640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A1ADF8EA-948A-BB4E-A98F-CCC1957F21CC}"/>
              </a:ext>
            </a:extLst>
          </p:cNvPr>
          <p:cNvCxnSpPr>
            <a:cxnSpLocks/>
          </p:cNvCxnSpPr>
          <p:nvPr/>
        </p:nvCxnSpPr>
        <p:spPr>
          <a:xfrm flipV="1">
            <a:off x="6417733" y="4021663"/>
            <a:ext cx="0" cy="1524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039209B1-F52C-A947-98CE-FFFFCCD2E5D7}"/>
              </a:ext>
            </a:extLst>
          </p:cNvPr>
          <p:cNvSpPr/>
          <p:nvPr/>
        </p:nvSpPr>
        <p:spPr>
          <a:xfrm>
            <a:off x="6825477" y="3999597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 Semibold" charset="0"/>
              </a:rPr>
              <a:t>Input Type</a:t>
            </a:r>
          </a:p>
        </p:txBody>
      </p:sp>
    </p:spTree>
    <p:extLst>
      <p:ext uri="{BB962C8B-B14F-4D97-AF65-F5344CB8AC3E}">
        <p14:creationId xmlns:p14="http://schemas.microsoft.com/office/powerpoint/2010/main" val="295914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00188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Alte Felder können '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'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Verwendung der Felder kann einzeln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getrackt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werden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endParaRPr lang="de-DE" dirty="0">
              <a:solidFill>
                <a:srgbClr val="93162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getBeerById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34371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i="1" dirty="0">
                <a:solidFill>
                  <a:srgbClr val="FF0000"/>
                </a:solidFill>
                <a:latin typeface="Source Sans Pro" panose="020B0503030403020204" pitchFamily="34" charset="77"/>
              </a:rPr>
              <a:t>Übung: </a:t>
            </a: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Starte den Server ("backend") und den REST-Service (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)</a:t>
            </a: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Öffne den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Playground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(http://localhost:4000)</a:t>
            </a:r>
          </a:p>
          <a:p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Mach dich mit der API des Projektes vertraut</a:t>
            </a: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Führe einen Query aus, mit dem Du alle Projekte und alle Benutzer findest</a:t>
            </a: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Füge einem Projekt eine neue Aufgabe ("Task") hinzu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8678286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Themen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0000"/>
              </a:lnSpc>
              <a:buAutoNum type="arabicPeriod"/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Inhalt</a:t>
            </a: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Mehr</a:t>
            </a: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 .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422191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3797848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311978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Apollo-Server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Server: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/apollo-server/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JavaScript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Referenzimplementierung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"All-inclusive"-Lösung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Adapter für diverse Webserver (Connect, Express,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Hapi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Möglichkeit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Authentifzierung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003018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Server mit Apollo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Aufgaben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das Schema implementieren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Wie/woher kommen die Daten für eine Anfrage</a:t>
            </a:r>
          </a:p>
        </p:txBody>
      </p:sp>
    </p:spTree>
    <p:extLst>
      <p:ext uri="{BB962C8B-B14F-4D97-AF65-F5344CB8AC3E}">
        <p14:creationId xmlns:p14="http://schemas.microsoft.com/office/powerpoint/2010/main" val="25924155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Typen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Bestandteil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Legt fest, welche Typen es gibt und wie sie aussehen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B62456C-8CFA-E542-B85C-B55FD73D6909}"/>
              </a:ext>
            </a:extLst>
          </p:cNvPr>
          <p:cNvSpPr/>
          <p:nvPr/>
        </p:nvSpPr>
        <p:spPr>
          <a:xfrm>
            <a:off x="1711867" y="3139276"/>
            <a:ext cx="6721221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5056156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Typen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978435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</a:t>
            </a:r>
            <a:r>
              <a:rPr lang="de-DE" sz="2400" b="1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b="1" dirty="0" err="1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sind "Typen"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Pflicht, legt "Einstieg" zur API fest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E9E8FAF-CC6F-3441-9AD7-AD2154D240F5}"/>
              </a:ext>
            </a:extLst>
          </p:cNvPr>
          <p:cNvSpPr/>
          <p:nvPr/>
        </p:nvSpPr>
        <p:spPr>
          <a:xfrm>
            <a:off x="1711867" y="3106973"/>
            <a:ext cx="6284768" cy="375102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57A2C5"/>
                </a:solidFill>
                <a:latin typeface="Source Code Pro Medium" charset="0"/>
                <a:ea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!): Rating!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896119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Typen Definition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4251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Server.js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Type-Definition in Apollo Server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Erfolgt in der Regel über Schema-Definition-Language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549513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 (erforderlich)</a:t>
            </a:r>
          </a:p>
        </p:txBody>
      </p:sp>
    </p:spTree>
    <p:extLst>
      <p:ext uri="{BB962C8B-B14F-4D97-AF65-F5344CB8AC3E}">
        <p14:creationId xmlns:p14="http://schemas.microsoft.com/office/powerpoint/2010/main" val="2638041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3998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facebook.github.io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Weitere Entwicklung seit 2018  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r>
              <a:rPr lang="de-DE" dirty="0"/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Funktion, die Daten für ein Feld ermittelt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Laufzeitumgebung prüft Rückgabe auf Korrektheit gemäß Schema-Definition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Müssen mindestens für Root-Felder implementiert werden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 da per "Property-Pfad" weiter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root.a.b.c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oder per speziellem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571958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r>
              <a:rPr lang="de-DE" dirty="0"/>
              <a:t> </a:t>
            </a:r>
          </a:p>
        </p:txBody>
      </p:sp>
      <p:sp>
        <p:nvSpPr>
          <p:cNvPr id="4" name="Rechteck 3"/>
          <p:cNvSpPr/>
          <p:nvPr/>
        </p:nvSpPr>
        <p:spPr>
          <a:xfrm>
            <a:off x="2757657" y="4664142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(),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1: 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6641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5004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357711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4664142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(_,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args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.find(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args.beerId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2: 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Argumenten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werden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als Parameter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Laufzeitumgebung sorgt dafür, dass nur gültige Werte übergeben werden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6641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37010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mit</a:t>
            </a:r>
          </a:p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Argumenten</a:t>
            </a:r>
          </a:p>
        </p:txBody>
      </p:sp>
    </p:spTree>
    <p:extLst>
      <p:ext uri="{BB962C8B-B14F-4D97-AF65-F5344CB8AC3E}">
        <p14:creationId xmlns:p14="http://schemas.microsoft.com/office/powerpoint/2010/main" val="404622402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5002696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Query: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ratingStore.all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.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filter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rating.beerId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3: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Feld eines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Erlaubt individuelle Behandlung für einzelne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(zum Beispiel Performance-Optimierung / Security, ...)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68208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für nicht-Root-Field</a:t>
            </a:r>
          </a:p>
        </p:txBody>
      </p:sp>
    </p:spTree>
    <p:extLst>
      <p:ext uri="{BB962C8B-B14F-4D97-AF65-F5344CB8AC3E}">
        <p14:creationId xmlns:p14="http://schemas.microsoft.com/office/powerpoint/2010/main" val="242608573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Schema Veröffentlichen</a:t>
            </a:r>
          </a:p>
        </p:txBody>
      </p:sp>
      <p:sp>
        <p:nvSpPr>
          <p:cNvPr id="7" name="Rechteck 6"/>
          <p:cNvSpPr/>
          <p:nvPr/>
        </p:nvSpPr>
        <p:spPr>
          <a:xfrm>
            <a:off x="203200" y="347828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 erzeugen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besteht aus Type-Definition und passenden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Resolvern</a:t>
            </a: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3590" y="2566500"/>
            <a:ext cx="6949209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-tools";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endParaRPr lang="de-DE" sz="1625" dirty="0">
              <a:solidFill>
                <a:srgbClr val="9E60B8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746744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Schema Veröffentlichen</a:t>
            </a:r>
          </a:p>
        </p:txBody>
      </p:sp>
      <p:sp>
        <p:nvSpPr>
          <p:cNvPr id="7" name="Rechteck 6"/>
          <p:cNvSpPr/>
          <p:nvPr/>
        </p:nvSpPr>
        <p:spPr>
          <a:xfrm>
            <a:off x="203200" y="52297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veröffentlichen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 veröffentlichen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hier: über Instanz von Express-Server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3590" y="2566500"/>
            <a:ext cx="6949209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-tools";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            }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"apollo-server-express";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resolvers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express();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app.use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3CB1B43-B49A-E841-B78A-82D34C01A4D3}"/>
              </a:ext>
            </a:extLst>
          </p:cNvPr>
          <p:cNvSpPr/>
          <p:nvPr/>
        </p:nvSpPr>
        <p:spPr>
          <a:xfrm>
            <a:off x="203200" y="347828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</p:spTree>
    <p:extLst>
      <p:ext uri="{BB962C8B-B14F-4D97-AF65-F5344CB8AC3E}">
        <p14:creationId xmlns:p14="http://schemas.microsoft.com/office/powerpoint/2010/main" val="401036001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Schema Veröffentlichen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Optional: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3590" y="2566500"/>
            <a:ext cx="6949209" cy="4251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-tools";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graphiqlExpress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"apollo-server-express";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resolvers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express();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app.use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app.get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graphiql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graphiqlExpress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endpointURL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929FDDB-B2BD-B74B-8F51-D886B63F229E}"/>
              </a:ext>
            </a:extLst>
          </p:cNvPr>
          <p:cNvSpPr/>
          <p:nvPr/>
        </p:nvSpPr>
        <p:spPr>
          <a:xfrm>
            <a:off x="203200" y="52297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veröffentlichen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12A6C2D-C05C-B344-A0C0-075C16CD9C9F}"/>
              </a:ext>
            </a:extLst>
          </p:cNvPr>
          <p:cNvSpPr/>
          <p:nvPr/>
        </p:nvSpPr>
        <p:spPr>
          <a:xfrm>
            <a:off x="203200" y="347828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</p:spTree>
    <p:extLst>
      <p:ext uri="{BB962C8B-B14F-4D97-AF65-F5344CB8AC3E}">
        <p14:creationId xmlns:p14="http://schemas.microsoft.com/office/powerpoint/2010/main" val="92729834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Typ-sichere Clients mit </a:t>
            </a:r>
            <a:r>
              <a:rPr lang="de-DE" spc="100" dirty="0" err="1"/>
              <a:t>React</a:t>
            </a:r>
            <a:r>
              <a:rPr lang="de-DE" spc="100" dirty="0"/>
              <a:t>, Apollo und </a:t>
            </a:r>
            <a:r>
              <a:rPr lang="de-DE" spc="100" dirty="0" err="1"/>
              <a:t>TypeScript</a:t>
            </a:r>
            <a:endParaRPr lang="de-DE" spc="100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Clients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28956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1024418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Apollo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Dev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Tools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BA9D8C7-4854-B344-927D-0A55D49E2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426DDB1-13CD-FD49-8D70-726A80B54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9554" y="2404391"/>
            <a:ext cx="5006892" cy="4125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55660294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Apollo-Server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Apollo: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zum Zugriff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mit allen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modular aufgebaut, viele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-Module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Anwendungsweiter, globaler </a:t>
            </a: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Cache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sorgt für konsistente Darstellung der Daten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1117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3198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SQL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SQL, keine "vollständige" Query-Sprache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z.B. keine Sortierung, keine (beliebigen)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Joins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etc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keine Datenbank!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Framework!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Ersetzt weder Backend noch Datenbank</a:t>
            </a:r>
            <a:endParaRPr lang="de-DE" sz="14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9684389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535935" y="2584707"/>
            <a:ext cx="7989603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"apollo-client";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link: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HttpLink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"http://..."}),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InMemoryCache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A0BED76-CCEE-F64F-8258-05128809438D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ApolloClient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ist für Kommunikation mit Backend zuständig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Zentraler Cache, Authentifizierung, Fehlerbehandlung, ...</a:t>
            </a:r>
          </a:p>
        </p:txBody>
      </p:sp>
    </p:spTree>
    <p:extLst>
      <p:ext uri="{BB962C8B-B14F-4D97-AF65-F5344CB8AC3E}">
        <p14:creationId xmlns:p14="http://schemas.microsoft.com/office/powerpoint/2010/main" val="217369852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535935" y="2584707"/>
            <a:ext cx="7989603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"apollo-client";</a:t>
            </a:r>
          </a:p>
          <a:p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import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ApolloProvider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} 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from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"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react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link: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HttpLink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"http://..."}),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InMemoryCache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ReactDOM.render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&lt;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ApolloProvider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client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={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client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&lt;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BeerRatingApp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&lt;/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ApolloProvider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&gt;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document.getElementById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Provider stellt Client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 zur Verfügung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Zugriff dann in allen Komponenten möglich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8" y="4735340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Apollo Provider um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Anwendung legen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201989183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77295238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BEER_RATING_APP_QUERY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BEER_RATING_APP_QUERY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80094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481584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Ergebnis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(wird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ggf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mehrfach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aufgerufen)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84120874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32477371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27507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28A13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useQuery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"@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react-hooks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= </a:t>
            </a:r>
            <a:r>
              <a:rPr lang="de-DE" sz="1625" b="1" dirty="0" err="1">
                <a:solidFill>
                  <a:srgbClr val="28A136"/>
                </a:solidFill>
                <a:latin typeface="Source Code Pro Medium" charset="0"/>
                <a:ea typeface="Source Code Pro Medium" charset="0"/>
              </a:rPr>
              <a:t>useQuery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(QUERY);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data.beers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Alternative: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useQuery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 (Alpha!)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Hook API in Alpha Version verfügbar</a:t>
            </a:r>
          </a:p>
        </p:txBody>
      </p:sp>
    </p:spTree>
    <p:extLst>
      <p:ext uri="{BB962C8B-B14F-4D97-AF65-F5344CB8AC3E}">
        <p14:creationId xmlns:p14="http://schemas.microsoft.com/office/powerpoint/2010/main" val="63043790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1922147" y="3043534"/>
            <a:ext cx="8214630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"./__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generated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__/...";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C0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biere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Mit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Typ-sicherer Zugriff auf Ergebnis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typisiert mit Query-Resultat und ggf. Variablen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TS Interfaces können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client:codegen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generiert werden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0" y="545586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</p:spTree>
    <p:extLst>
      <p:ext uri="{BB962C8B-B14F-4D97-AF65-F5344CB8AC3E}">
        <p14:creationId xmlns:p14="http://schemas.microsoft.com/office/powerpoint/2010/main" val="409135705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ebenfalls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geparst</a:t>
            </a:r>
          </a:p>
        </p:txBody>
      </p:sp>
    </p:spTree>
    <p:extLst>
      <p:ext uri="{BB962C8B-B14F-4D97-AF65-F5344CB8AC3E}">
        <p14:creationId xmlns:p14="http://schemas.microsoft.com/office/powerpoint/2010/main" val="10808610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</p:txBody>
      </p:sp>
    </p:spTree>
    <p:extLst>
      <p:ext uri="{BB962C8B-B14F-4D97-AF65-F5344CB8AC3E}">
        <p14:creationId xmlns:p14="http://schemas.microsoft.com/office/powerpoint/2010/main" val="1151039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11978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JavaScript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Populär in JS, aber auch außerhalb</a:t>
            </a:r>
          </a:p>
        </p:txBody>
      </p:sp>
    </p:spTree>
    <p:extLst>
      <p:ext uri="{BB962C8B-B14F-4D97-AF65-F5344CB8AC3E}">
        <p14:creationId xmlns:p14="http://schemas.microsoft.com/office/powerpoint/2010/main" val="248879932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282540377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variables: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316395030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"Altes" Beer aus Cache 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oldBeer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.readFragment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Neues Rating dem Beer hinzufügen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...;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Beer im Cache aktualisieren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.writeFragment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Aktualisiert automatisch sämtliche Ansichten</a:t>
            </a:r>
          </a:p>
        </p:txBody>
      </p:sp>
    </p:spTree>
    <p:extLst>
      <p:ext uri="{BB962C8B-B14F-4D97-AF65-F5344CB8AC3E}">
        <p14:creationId xmlns:p14="http://schemas.microsoft.com/office/powerpoint/2010/main" val="341745750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344604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1073426" y="3878477"/>
            <a:ext cx="8289235" cy="1558225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Beispiel-Code: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nils.buzz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oose-graphql-example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nils.buzz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oose-graphql</a:t>
            </a:r>
            <a:endParaRPr lang="de-DE" sz="2400" b="1" dirty="0">
              <a:solidFill>
                <a:srgbClr val="41719C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Mehr </a:t>
            </a:r>
            <a:r>
              <a:rPr lang="de-DE" sz="2400" b="1" dirty="0" err="1">
                <a:solidFill>
                  <a:srgbClr val="025249"/>
                </a:solidFill>
              </a:rPr>
              <a:t>GraphQL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nils.buzz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graphql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798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(nur) Lösung für Over- oder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Under-fetching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Häufig genanntes technisches Argument für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M.E. aber nicht das wichtigste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Flexible, fachliche Abfragen möglich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Gute Möglichkeit, Domainmodel abzubilden und zur Verfügung zu stellen</a:t>
            </a:r>
          </a:p>
        </p:txBody>
      </p:sp>
    </p:spTree>
    <p:extLst>
      <p:ext uri="{BB962C8B-B14F-4D97-AF65-F5344CB8AC3E}">
        <p14:creationId xmlns:p14="http://schemas.microsoft.com/office/powerpoint/2010/main" val="4044372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3339</Words>
  <Application>Microsoft Macintosh PowerPoint</Application>
  <PresentationFormat>A4-Papier (210 x 297 mm)</PresentationFormat>
  <Paragraphs>920</Paragraphs>
  <Slides>83</Slides>
  <Notes>42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83</vt:i4>
      </vt:variant>
    </vt:vector>
  </HeadingPairs>
  <TitlesOfParts>
    <vt:vector size="96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EnterJS Darmstadt | 25. Juni 2019 | @nilshartmann</vt:lpstr>
      <vt:lpstr>https://nilshartmann.net</vt:lpstr>
      <vt:lpstr>Agenda</vt:lpstr>
      <vt:lpstr>Teil 1</vt:lpstr>
      <vt:lpstr>PowerPoint-Präsentation</vt:lpstr>
      <vt:lpstr>GraphQL</vt:lpstr>
      <vt:lpstr>GraphQL</vt:lpstr>
      <vt:lpstr>GraphQL</vt:lpstr>
      <vt:lpstr>GraphQL</vt:lpstr>
      <vt:lpstr>GraphQL</vt:lpstr>
      <vt:lpstr>GitHub</vt:lpstr>
      <vt:lpstr>New York Times</vt:lpstr>
      <vt:lpstr>Facebook 5</vt:lpstr>
      <vt:lpstr>Next Gen GraphqL?</vt:lpstr>
      <vt:lpstr>Source-Code: graphql-workshop/app</vt:lpstr>
      <vt:lpstr>http://localhost:4000</vt:lpstr>
      <vt:lpstr>Beispiel: Intellij IDEA</vt:lpstr>
      <vt:lpstr>Teil 1: Abfragen und Schema</vt:lpstr>
      <vt:lpstr>GraphQL Einsatzszenarien</vt:lpstr>
      <vt:lpstr>GraphQL Einsatzszenarien</vt:lpstr>
      <vt:lpstr>GraphQL Einsatzszenarien</vt:lpstr>
      <vt:lpstr>GraphQL Einsatzszenarien</vt:lpstr>
      <vt:lpstr>Abfragen mit GraphQL</vt:lpstr>
      <vt:lpstr>Einsatzszenarien</vt:lpstr>
      <vt:lpstr>Einsatzszenarien</vt:lpstr>
      <vt:lpstr>GraphQL Einsatzszenarien</vt:lpstr>
      <vt:lpstr>GraphQL Einsatzszenarien</vt:lpstr>
      <vt:lpstr>GraphQL Einsatzszenarien</vt:lpstr>
      <vt:lpstr>Daten Quellen</vt:lpstr>
      <vt:lpstr>query Language</vt:lpstr>
      <vt:lpstr>query Language</vt:lpstr>
      <vt:lpstr>query Language</vt:lpstr>
      <vt:lpstr>query Language: Operations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Schema WeiterEntwicklung</vt:lpstr>
      <vt:lpstr>GraphQL-java</vt:lpstr>
      <vt:lpstr>Teil 2: Runtime-Umgebung (AKA: Eure Anwendung)</vt:lpstr>
      <vt:lpstr>Themen</vt:lpstr>
      <vt:lpstr>PowerPoint-Präsentation</vt:lpstr>
      <vt:lpstr>Apollo-Server</vt:lpstr>
      <vt:lpstr>GraphQL Server mit Apollo</vt:lpstr>
      <vt:lpstr>Schritt 1: Typen Definition</vt:lpstr>
      <vt:lpstr>Schritt 1: Typen Definition</vt:lpstr>
      <vt:lpstr>Schritt 1: Typen Definition</vt:lpstr>
      <vt:lpstr>Schritt 2: Resolver </vt:lpstr>
      <vt:lpstr>Schritt 2: Resolver </vt:lpstr>
      <vt:lpstr>Schritt 2: Resolver</vt:lpstr>
      <vt:lpstr>Schritt 2: Resolver</vt:lpstr>
      <vt:lpstr>Schritt 3: Schema Veröffentlichen</vt:lpstr>
      <vt:lpstr>Schritt 3: Schema Veröffentlichen</vt:lpstr>
      <vt:lpstr>Schritt 3: Schema Veröffentlichen</vt:lpstr>
      <vt:lpstr>Typ-sichere Clients mit React, Apollo und TypeScript</vt:lpstr>
      <vt:lpstr>PowerPoint-Präsentation</vt:lpstr>
      <vt:lpstr>Apollo-Server</vt:lpstr>
      <vt:lpstr>Schritt 1: Erzeugen des Clients und Providers</vt:lpstr>
      <vt:lpstr>Schritt 1: Erzeugen des Clients und Providers</vt:lpstr>
      <vt:lpstr>Schritt 2: Queries</vt:lpstr>
      <vt:lpstr>Schritt 2: Queries</vt:lpstr>
      <vt:lpstr>Schritt 2: Queries</vt:lpstr>
      <vt:lpstr>Schritt 2: Queries</vt:lpstr>
      <vt:lpstr>Schritt 2: Queries</vt:lpstr>
      <vt:lpstr>Schritt 2: Queries</vt:lpstr>
      <vt:lpstr>Schritt 3: Mutations</vt:lpstr>
      <vt:lpstr>Schritt 3: Mutations</vt:lpstr>
      <vt:lpstr>Schritt 3: Mutations</vt:lpstr>
      <vt:lpstr>Schritt 3: Mutations</vt:lpstr>
      <vt:lpstr>Schritt 3: Mutations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824</cp:revision>
  <cp:lastPrinted>2019-05-21T12:31:45Z</cp:lastPrinted>
  <dcterms:created xsi:type="dcterms:W3CDTF">2016-03-28T15:59:53Z</dcterms:created>
  <dcterms:modified xsi:type="dcterms:W3CDTF">2019-06-16T12:05:26Z</dcterms:modified>
</cp:coreProperties>
</file>

<file path=docProps/thumbnail.jpeg>
</file>